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492"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AC7979-64F8-44AA-9F14-572B5C6F29EC}" type="datetimeFigureOut">
              <a:rPr lang="en-US" smtClean="0"/>
              <a:t>4/1/2013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A28802-4B81-4496-8500-94AFB58098C4}" type="slidenum">
              <a:rPr lang="en-US" smtClean="0"/>
              <a:t>‹#›</a:t>
            </a:fld>
            <a:endParaRPr lang="en-US"/>
          </a:p>
        </p:txBody>
      </p:sp>
    </p:spTree>
    <p:extLst>
      <p:ext uri="{BB962C8B-B14F-4D97-AF65-F5344CB8AC3E}">
        <p14:creationId xmlns:p14="http://schemas.microsoft.com/office/powerpoint/2010/main" val="365846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Parents who believe that Jesus</a:t>
            </a:r>
            <a:r>
              <a:rPr lang="en-US" baseline="0" dirty="0" smtClean="0"/>
              <a:t> walks with the dinosaurs can lead their children to the religious area, while those who do not can steer their children away from the religious area.</a:t>
            </a:r>
            <a:endParaRPr lang="en-US" dirty="0"/>
          </a:p>
        </p:txBody>
      </p:sp>
      <p:sp>
        <p:nvSpPr>
          <p:cNvPr id="4" name="Slide Number Placeholder 3"/>
          <p:cNvSpPr>
            <a:spLocks noGrp="1"/>
          </p:cNvSpPr>
          <p:nvPr>
            <p:ph type="sldNum" sz="quarter" idx="10"/>
          </p:nvPr>
        </p:nvSpPr>
        <p:spPr/>
        <p:txBody>
          <a:bodyPr/>
          <a:lstStyle/>
          <a:p>
            <a:fld id="{88A28802-4B81-4496-8500-94AFB58098C4}" type="slidenum">
              <a:rPr lang="en-US" smtClean="0"/>
              <a:t>6</a:t>
            </a:fld>
            <a:endParaRPr lang="en-US"/>
          </a:p>
        </p:txBody>
      </p:sp>
    </p:spTree>
    <p:extLst>
      <p:ext uri="{BB962C8B-B14F-4D97-AF65-F5344CB8AC3E}">
        <p14:creationId xmlns:p14="http://schemas.microsoft.com/office/powerpoint/2010/main" val="2413633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Took care of it quietly.</a:t>
            </a:r>
            <a:r>
              <a:rPr lang="en-US" baseline="0" dirty="0" smtClean="0"/>
              <a:t>  There is no bad publicity for the library.  </a:t>
            </a:r>
            <a:endParaRPr lang="en-US" dirty="0"/>
          </a:p>
        </p:txBody>
      </p:sp>
      <p:sp>
        <p:nvSpPr>
          <p:cNvPr id="4" name="Slide Number Placeholder 3"/>
          <p:cNvSpPr>
            <a:spLocks noGrp="1"/>
          </p:cNvSpPr>
          <p:nvPr>
            <p:ph type="sldNum" sz="quarter" idx="10"/>
          </p:nvPr>
        </p:nvSpPr>
        <p:spPr/>
        <p:txBody>
          <a:bodyPr/>
          <a:lstStyle/>
          <a:p>
            <a:fld id="{88A28802-4B81-4496-8500-94AFB58098C4}" type="slidenum">
              <a:rPr lang="en-US" smtClean="0"/>
              <a:t>7</a:t>
            </a:fld>
            <a:endParaRPr lang="en-US"/>
          </a:p>
        </p:txBody>
      </p:sp>
    </p:spTree>
    <p:extLst>
      <p:ext uri="{BB962C8B-B14F-4D97-AF65-F5344CB8AC3E}">
        <p14:creationId xmlns:p14="http://schemas.microsoft.com/office/powerpoint/2010/main" val="35229979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BC73B98B-140F-442C-A8C6-141E4816F4CA}" type="datetimeFigureOut">
              <a:rPr lang="en-US" smtClean="0"/>
              <a:t>4/1/2013</a:t>
            </a:fld>
            <a:endParaRPr 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DB38B6C7-6CAF-4CAC-AE8F-4F422A3969CA}" type="slidenum">
              <a:rPr lang="en-US" smtClean="0"/>
              <a:t>‹#›</a:t>
            </a:fld>
            <a:endParaRPr lang="en-US"/>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73B98B-140F-442C-A8C6-141E4816F4CA}" type="datetimeFigureOut">
              <a:rPr lang="en-US" smtClean="0"/>
              <a:t>4/1/2013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8B6C7-6CAF-4CAC-AE8F-4F422A3969C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73B98B-140F-442C-A8C6-141E4816F4CA}" type="datetimeFigureOut">
              <a:rPr lang="en-US" smtClean="0"/>
              <a:t>4/1/2013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8B6C7-6CAF-4CAC-AE8F-4F422A3969C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73B98B-140F-442C-A8C6-141E4816F4CA}" type="datetimeFigureOut">
              <a:rPr lang="en-US" smtClean="0"/>
              <a:t>4/1/2013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8B6C7-6CAF-4CAC-AE8F-4F422A3969C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73B98B-140F-442C-A8C6-141E4816F4CA}" type="datetimeFigureOut">
              <a:rPr lang="en-US" smtClean="0"/>
              <a:t>4/1/2013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8B6C7-6CAF-4CAC-AE8F-4F422A3969C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C73B98B-140F-442C-A8C6-141E4816F4CA}" type="datetimeFigureOut">
              <a:rPr lang="en-US" smtClean="0"/>
              <a:t>4/1/2013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8B6C7-6CAF-4CAC-AE8F-4F422A3969CA}" type="slidenum">
              <a:rPr lang="en-US" smtClean="0"/>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C73B98B-140F-442C-A8C6-141E4816F4CA}" type="datetimeFigureOut">
              <a:rPr lang="en-US" smtClean="0"/>
              <a:t>4/1/2013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38B6C7-6CAF-4CAC-AE8F-4F422A3969CA}" type="slidenum">
              <a:rPr lang="en-US" smtClean="0"/>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73B98B-140F-442C-A8C6-141E4816F4CA}" type="datetimeFigureOut">
              <a:rPr lang="en-US" smtClean="0"/>
              <a:t>4/1/2013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38B6C7-6CAF-4CAC-AE8F-4F422A3969C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73B98B-140F-442C-A8C6-141E4816F4CA}" type="datetimeFigureOut">
              <a:rPr lang="en-US" smtClean="0"/>
              <a:t>4/1/2013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38B6C7-6CAF-4CAC-AE8F-4F422A3969C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73B98B-140F-442C-A8C6-141E4816F4CA}" type="datetimeFigureOut">
              <a:rPr lang="en-US" smtClean="0"/>
              <a:t>4/1/2013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8B6C7-6CAF-4CAC-AE8F-4F422A3969C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73B98B-140F-442C-A8C6-141E4816F4CA}" type="datetimeFigureOut">
              <a:rPr lang="en-US" smtClean="0"/>
              <a:t>4/1/2013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8B6C7-6CAF-4CAC-AE8F-4F422A3969C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BC73B98B-140F-442C-A8C6-141E4816F4CA}" type="datetimeFigureOut">
              <a:rPr lang="en-US" smtClean="0"/>
              <a:t>4/1/2013</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DB38B6C7-6CAF-4CAC-AE8F-4F422A3969C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hyperlink" Target="http://0-www.tandfonline.com.www.whitelib.emporia.edu/doi/book/10.1081/E-ELIS3" TargetMode="External"/><Relationship Id="rId1" Type="http://schemas.openxmlformats.org/officeDocument/2006/relationships/slideLayout" Target="../slideLayouts/slideLayout2.xml"/><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latin typeface="Biondi" pitchFamily="2" charset="0"/>
              </a:rPr>
              <a:t>Intellectual Freedom 2.6</a:t>
            </a:r>
            <a:endParaRPr lang="en-US" dirty="0">
              <a:latin typeface="Biondi" pitchFamily="2" charset="0"/>
            </a:endParaRPr>
          </a:p>
        </p:txBody>
      </p:sp>
      <p:sp>
        <p:nvSpPr>
          <p:cNvPr id="3" name="Subtitle 2"/>
          <p:cNvSpPr>
            <a:spLocks noGrp="1"/>
          </p:cNvSpPr>
          <p:nvPr>
            <p:ph type="subTitle" idx="1"/>
          </p:nvPr>
        </p:nvSpPr>
        <p:spPr/>
        <p:txBody>
          <a:bodyPr>
            <a:normAutofit fontScale="85000" lnSpcReduction="20000"/>
          </a:bodyPr>
          <a:lstStyle/>
          <a:p>
            <a:r>
              <a:rPr lang="en-US" dirty="0" smtClean="0">
                <a:latin typeface="Biondi" pitchFamily="2" charset="0"/>
              </a:rPr>
              <a:t>By Layne </a:t>
            </a:r>
            <a:r>
              <a:rPr lang="en-US" dirty="0" err="1" smtClean="0">
                <a:latin typeface="Biondi" pitchFamily="2" charset="0"/>
              </a:rPr>
              <a:t>Aingell</a:t>
            </a:r>
            <a:r>
              <a:rPr lang="en-US" dirty="0" smtClean="0">
                <a:latin typeface="Biondi" pitchFamily="2" charset="0"/>
              </a:rPr>
              <a:t>, </a:t>
            </a:r>
          </a:p>
          <a:p>
            <a:r>
              <a:rPr lang="en-US" dirty="0" smtClean="0">
                <a:latin typeface="Biondi" pitchFamily="2" charset="0"/>
              </a:rPr>
              <a:t>Marci </a:t>
            </a:r>
            <a:r>
              <a:rPr lang="en-US" dirty="0" err="1" smtClean="0">
                <a:latin typeface="Biondi" pitchFamily="2" charset="0"/>
              </a:rPr>
              <a:t>Gibbens</a:t>
            </a:r>
            <a:r>
              <a:rPr lang="en-US" dirty="0" smtClean="0">
                <a:latin typeface="Biondi" pitchFamily="2" charset="0"/>
              </a:rPr>
              <a:t>, </a:t>
            </a:r>
          </a:p>
          <a:p>
            <a:r>
              <a:rPr lang="en-US" dirty="0" smtClean="0">
                <a:latin typeface="Biondi" pitchFamily="2" charset="0"/>
              </a:rPr>
              <a:t>Christine Jones</a:t>
            </a:r>
          </a:p>
          <a:p>
            <a:r>
              <a:rPr lang="en-US" dirty="0" smtClean="0">
                <a:latin typeface="Biondi" pitchFamily="2" charset="0"/>
              </a:rPr>
              <a:t> Heather Steel</a:t>
            </a:r>
            <a:endParaRPr lang="en-US" dirty="0">
              <a:latin typeface="Biondi" pitchFamily="2" charset="0"/>
            </a:endParaRPr>
          </a:p>
        </p:txBody>
      </p:sp>
    </p:spTree>
    <p:extLst>
      <p:ext uri="{BB962C8B-B14F-4D97-AF65-F5344CB8AC3E}">
        <p14:creationId xmlns:p14="http://schemas.microsoft.com/office/powerpoint/2010/main" val="468286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itchFamily="2" charset="-79"/>
                <a:cs typeface="Aharoni" pitchFamily="2" charset="-79"/>
              </a:rPr>
              <a:t>Case Study Overview</a:t>
            </a:r>
            <a:endParaRPr lang="en-US" dirty="0">
              <a:latin typeface="Aharoni" pitchFamily="2" charset="-79"/>
              <a:cs typeface="Aharoni" pitchFamily="2" charset="-79"/>
            </a:endParaRPr>
          </a:p>
        </p:txBody>
      </p:sp>
      <p:sp>
        <p:nvSpPr>
          <p:cNvPr id="3" name="Content Placeholder 2"/>
          <p:cNvSpPr>
            <a:spLocks noGrp="1"/>
          </p:cNvSpPr>
          <p:nvPr>
            <p:ph idx="1"/>
          </p:nvPr>
        </p:nvSpPr>
        <p:spPr/>
        <p:txBody>
          <a:bodyPr>
            <a:normAutofit/>
          </a:bodyPr>
          <a:lstStyle/>
          <a:p>
            <a:r>
              <a:rPr lang="en-US" dirty="0" smtClean="0">
                <a:latin typeface="Aharoni" pitchFamily="2" charset="-79"/>
                <a:cs typeface="Aharoni" pitchFamily="2" charset="-79"/>
              </a:rPr>
              <a:t>A parent of a young child challenged the classification of </a:t>
            </a:r>
            <a:r>
              <a:rPr lang="en-US" i="1" dirty="0" smtClean="0">
                <a:latin typeface="Aharoni" pitchFamily="2" charset="-79"/>
                <a:cs typeface="Aharoni" pitchFamily="2" charset="-79"/>
              </a:rPr>
              <a:t>Jesus Walks with the Dinosaurs</a:t>
            </a:r>
            <a:r>
              <a:rPr lang="en-US" dirty="0" smtClean="0">
                <a:latin typeface="Aharoni" pitchFamily="2" charset="-79"/>
                <a:cs typeface="Aharoni" pitchFamily="2" charset="-79"/>
              </a:rPr>
              <a:t>.  The book was originally shelved with the science materials, and the patron wanted it moved to the fiction section.  The library council reviewed the request and re-catalogued the book to the religious area.</a:t>
            </a:r>
            <a:endParaRPr lang="en-US" dirty="0">
              <a:latin typeface="Aharoni" pitchFamily="2" charset="-79"/>
              <a:cs typeface="Aharoni" pitchFamily="2" charset="-79"/>
            </a:endParaRPr>
          </a:p>
        </p:txBody>
      </p:sp>
      <p:pic>
        <p:nvPicPr>
          <p:cNvPr id="1026" name="Picture 2" descr="C:\Users\Marci\AppData\Local\Microsoft\Windows\Temporary Internet Files\Content.IE5\QQHO0RJ2\MC90002051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5485431"/>
            <a:ext cx="1981200" cy="110007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rci\AppData\Local\Microsoft\Windows\Temporary Internet Files\Content.IE5\FTQZKT3P\MC90011355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 y="5715000"/>
            <a:ext cx="2018339" cy="80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134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haroni" pitchFamily="2" charset="-79"/>
                <a:cs typeface="Aharoni" pitchFamily="2" charset="-79"/>
              </a:rPr>
              <a:t>Step 1:  Get the Facts Straight</a:t>
            </a:r>
            <a:endParaRPr lang="en-US" dirty="0">
              <a:latin typeface="Aharoni" pitchFamily="2" charset="-79"/>
              <a:cs typeface="Aharoni" pitchFamily="2" charset="-79"/>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Aharoni" pitchFamily="2" charset="-79"/>
                <a:cs typeface="Aharoni" pitchFamily="2" charset="-79"/>
              </a:rPr>
              <a:t>The </a:t>
            </a:r>
            <a:r>
              <a:rPr lang="en-US" dirty="0" err="1" smtClean="0">
                <a:latin typeface="Aharoni" pitchFamily="2" charset="-79"/>
                <a:cs typeface="Aharoni" pitchFamily="2" charset="-79"/>
              </a:rPr>
              <a:t>Graderton</a:t>
            </a:r>
            <a:r>
              <a:rPr lang="en-US" dirty="0" smtClean="0">
                <a:latin typeface="Aharoni" pitchFamily="2" charset="-79"/>
                <a:cs typeface="Aharoni" pitchFamily="2" charset="-79"/>
              </a:rPr>
              <a:t> Public Library has a book in their collection entitled </a:t>
            </a:r>
            <a:r>
              <a:rPr lang="en-US" i="1" dirty="0" smtClean="0">
                <a:latin typeface="Aharoni" pitchFamily="2" charset="-79"/>
                <a:cs typeface="Aharoni" pitchFamily="2" charset="-79"/>
              </a:rPr>
              <a:t>Jesus Walks with the Dinosaurs</a:t>
            </a:r>
            <a:r>
              <a:rPr lang="en-US" dirty="0" smtClean="0">
                <a:latin typeface="Aharoni" pitchFamily="2" charset="-79"/>
                <a:cs typeface="Aharoni" pitchFamily="2" charset="-79"/>
              </a:rPr>
              <a:t>.  </a:t>
            </a:r>
          </a:p>
          <a:p>
            <a:r>
              <a:rPr lang="en-US" dirty="0" smtClean="0">
                <a:latin typeface="Aharoni" pitchFamily="2" charset="-79"/>
                <a:cs typeface="Aharoni" pitchFamily="2" charset="-79"/>
              </a:rPr>
              <a:t>It was shelved in the non-fiction section of the children’s department with the other science materials.  </a:t>
            </a:r>
          </a:p>
          <a:p>
            <a:r>
              <a:rPr lang="en-US" dirty="0" smtClean="0">
                <a:latin typeface="Aharoni" pitchFamily="2" charset="-79"/>
                <a:cs typeface="Aharoni" pitchFamily="2" charset="-79"/>
              </a:rPr>
              <a:t>A parent asked that the book be re-catalogued and reclassified as fiction.</a:t>
            </a:r>
          </a:p>
          <a:p>
            <a:r>
              <a:rPr lang="en-US" dirty="0" smtClean="0">
                <a:latin typeface="Aharoni" pitchFamily="2" charset="-79"/>
                <a:cs typeface="Aharoni" pitchFamily="2" charset="-79"/>
              </a:rPr>
              <a:t>The librarian believed that the classification was correct.</a:t>
            </a:r>
          </a:p>
          <a:p>
            <a:r>
              <a:rPr lang="en-US" dirty="0" smtClean="0">
                <a:latin typeface="Aharoni" pitchFamily="2" charset="-79"/>
                <a:cs typeface="Aharoni" pitchFamily="2" charset="-79"/>
              </a:rPr>
              <a:t>There was a formal review of the patron’s request.</a:t>
            </a:r>
          </a:p>
          <a:p>
            <a:r>
              <a:rPr lang="en-US" dirty="0" smtClean="0">
                <a:latin typeface="Aharoni" pitchFamily="2" charset="-79"/>
                <a:cs typeface="Aharoni" pitchFamily="2" charset="-79"/>
              </a:rPr>
              <a:t>After discussion, the book was re-catalogued to the religious area.</a:t>
            </a:r>
            <a:endParaRPr lang="en-US" dirty="0">
              <a:latin typeface="Aharoni" pitchFamily="2" charset="-79"/>
              <a:cs typeface="Aharoni" pitchFamily="2" charset="-79"/>
            </a:endParaRPr>
          </a:p>
        </p:txBody>
      </p:sp>
      <p:pic>
        <p:nvPicPr>
          <p:cNvPr id="4" name="Picture 3" descr="C:\Users\Marci\AppData\Local\Microsoft\Windows\Temporary Internet Files\Content.IE5\FTQZKT3P\MC90011355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 y="5715000"/>
            <a:ext cx="2018339" cy="8081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Marci\AppData\Local\Microsoft\Windows\Temporary Internet Files\Content.IE5\QQHO0RJ2\MC90002051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5485431"/>
            <a:ext cx="1981200" cy="1100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378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9067800" cy="1143000"/>
          </a:xfrm>
        </p:spPr>
        <p:txBody>
          <a:bodyPr>
            <a:normAutofit fontScale="90000"/>
          </a:bodyPr>
          <a:lstStyle/>
          <a:p>
            <a:r>
              <a:rPr lang="en-US" dirty="0" smtClean="0">
                <a:latin typeface="Aharoni" pitchFamily="2" charset="-79"/>
                <a:cs typeface="Aharoni" pitchFamily="2" charset="-79"/>
              </a:rPr>
              <a:t>Step 2:  Identify the Moral Dilemma</a:t>
            </a:r>
            <a:endParaRPr lang="en-US" dirty="0">
              <a:latin typeface="Aharoni" pitchFamily="2" charset="-79"/>
              <a:cs typeface="Aharoni" pitchFamily="2" charset="-79"/>
            </a:endParaRPr>
          </a:p>
        </p:txBody>
      </p:sp>
      <p:sp>
        <p:nvSpPr>
          <p:cNvPr id="3" name="Content Placeholder 2"/>
          <p:cNvSpPr>
            <a:spLocks noGrp="1"/>
          </p:cNvSpPr>
          <p:nvPr>
            <p:ph idx="1"/>
          </p:nvPr>
        </p:nvSpPr>
        <p:spPr/>
        <p:txBody>
          <a:bodyPr>
            <a:normAutofit/>
          </a:bodyPr>
          <a:lstStyle/>
          <a:p>
            <a:r>
              <a:rPr lang="en-US" dirty="0" smtClean="0">
                <a:latin typeface="Aharoni" pitchFamily="2" charset="-79"/>
                <a:cs typeface="Aharoni" pitchFamily="2" charset="-79"/>
              </a:rPr>
              <a:t>The reconciliation of religious and scientific beliefs</a:t>
            </a:r>
          </a:p>
          <a:p>
            <a:pPr lvl="1"/>
            <a:r>
              <a:rPr lang="en-US" dirty="0">
                <a:latin typeface="Aharoni" pitchFamily="2" charset="-79"/>
                <a:cs typeface="Aharoni" pitchFamily="2" charset="-79"/>
              </a:rPr>
              <a:t>W</a:t>
            </a:r>
            <a:r>
              <a:rPr lang="en-US" dirty="0" smtClean="0">
                <a:latin typeface="Aharoni" pitchFamily="2" charset="-79"/>
                <a:cs typeface="Aharoni" pitchFamily="2" charset="-79"/>
              </a:rPr>
              <a:t>as Jesus alive at the same time as the dinosaurs? </a:t>
            </a:r>
          </a:p>
          <a:p>
            <a:pPr lvl="1"/>
            <a:r>
              <a:rPr lang="en-US" dirty="0">
                <a:latin typeface="Aharoni" pitchFamily="2" charset="-79"/>
                <a:cs typeface="Aharoni" pitchFamily="2" charset="-79"/>
              </a:rPr>
              <a:t>W</a:t>
            </a:r>
            <a:r>
              <a:rPr lang="en-US" dirty="0" smtClean="0">
                <a:latin typeface="Aharoni" pitchFamily="2" charset="-79"/>
                <a:cs typeface="Aharoni" pitchFamily="2" charset="-79"/>
              </a:rPr>
              <a:t>hat is the responsibility of the library in cataloging the book?</a:t>
            </a:r>
          </a:p>
          <a:p>
            <a:pPr lvl="1"/>
            <a:r>
              <a:rPr lang="en-US" dirty="0" smtClean="0">
                <a:latin typeface="Aharoni" pitchFamily="2" charset="-79"/>
                <a:cs typeface="Aharoni" pitchFamily="2" charset="-79"/>
              </a:rPr>
              <a:t>Should personal beliefs influence decisions regarding public materials?</a:t>
            </a:r>
            <a:endParaRPr lang="en-US" dirty="0">
              <a:latin typeface="Aharoni" pitchFamily="2" charset="-79"/>
              <a:cs typeface="Aharoni" pitchFamily="2" charset="-79"/>
            </a:endParaRPr>
          </a:p>
        </p:txBody>
      </p:sp>
      <p:pic>
        <p:nvPicPr>
          <p:cNvPr id="4" name="Picture 3" descr="C:\Users\Marci\AppData\Local\Microsoft\Windows\Temporary Internet Files\Content.IE5\FTQZKT3P\MC90011355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399" y="5715000"/>
            <a:ext cx="2018339" cy="8081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Marci\AppData\Local\Microsoft\Windows\Temporary Internet Files\Content.IE5\QQHO0RJ2\MC90002051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5485431"/>
            <a:ext cx="1981200" cy="1100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133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Autofit/>
          </a:bodyPr>
          <a:lstStyle/>
          <a:p>
            <a:pPr algn="l"/>
            <a:r>
              <a:rPr lang="en-US" sz="2800" dirty="0" smtClean="0">
                <a:latin typeface="Aharoni" pitchFamily="2" charset="-79"/>
                <a:cs typeface="Aharoni" pitchFamily="2" charset="-79"/>
              </a:rPr>
              <a:t>Step 3: Evaluate the moral dilemma using the principles of information ethics to decide which side has more ethical support.</a:t>
            </a:r>
            <a:endParaRPr lang="en-US" sz="2800" dirty="0">
              <a:latin typeface="Aharoni" pitchFamily="2" charset="-79"/>
              <a:cs typeface="Aharoni" pitchFamily="2" charset="-79"/>
            </a:endParaRPr>
          </a:p>
        </p:txBody>
      </p:sp>
      <p:sp>
        <p:nvSpPr>
          <p:cNvPr id="4" name="Content Placeholder 3"/>
          <p:cNvSpPr>
            <a:spLocks noGrp="1"/>
          </p:cNvSpPr>
          <p:nvPr>
            <p:ph sz="quarter" idx="13"/>
          </p:nvPr>
        </p:nvSpPr>
        <p:spPr>
          <a:xfrm>
            <a:off x="457200" y="1981200"/>
            <a:ext cx="4038600" cy="4144963"/>
          </a:xfrm>
        </p:spPr>
        <p:txBody>
          <a:bodyPr/>
          <a:lstStyle/>
          <a:p>
            <a:pPr marL="0" indent="0">
              <a:buNone/>
            </a:pPr>
            <a:r>
              <a:rPr lang="en-US" u="sng" dirty="0" smtClean="0">
                <a:latin typeface="Aharoni" pitchFamily="2" charset="-79"/>
                <a:cs typeface="Aharoni" pitchFamily="2" charset="-79"/>
              </a:rPr>
              <a:t>Leave Book</a:t>
            </a:r>
          </a:p>
          <a:p>
            <a:r>
              <a:rPr lang="en-US" dirty="0" smtClean="0">
                <a:latin typeface="Aharoni" pitchFamily="2" charset="-79"/>
                <a:cs typeface="Aharoni" pitchFamily="2" charset="-79"/>
              </a:rPr>
              <a:t>Satisfies patrons who believe the content in the book is factual</a:t>
            </a:r>
          </a:p>
          <a:p>
            <a:endParaRPr lang="en-US" dirty="0" smtClean="0"/>
          </a:p>
          <a:p>
            <a:endParaRPr lang="en-US" dirty="0"/>
          </a:p>
        </p:txBody>
      </p:sp>
      <p:sp>
        <p:nvSpPr>
          <p:cNvPr id="5" name="Content Placeholder 4"/>
          <p:cNvSpPr>
            <a:spLocks noGrp="1"/>
          </p:cNvSpPr>
          <p:nvPr>
            <p:ph sz="quarter" idx="14"/>
          </p:nvPr>
        </p:nvSpPr>
        <p:spPr>
          <a:xfrm>
            <a:off x="4648200" y="1981200"/>
            <a:ext cx="4038600" cy="4144963"/>
          </a:xfrm>
        </p:spPr>
        <p:txBody>
          <a:bodyPr/>
          <a:lstStyle/>
          <a:p>
            <a:pPr marL="0" indent="0">
              <a:buNone/>
            </a:pPr>
            <a:r>
              <a:rPr lang="en-US" u="sng" dirty="0" smtClean="0">
                <a:latin typeface="Aharoni" pitchFamily="2" charset="-79"/>
                <a:cs typeface="Aharoni" pitchFamily="2" charset="-79"/>
              </a:rPr>
              <a:t>Move Book</a:t>
            </a:r>
          </a:p>
          <a:p>
            <a:r>
              <a:rPr lang="en-US" dirty="0" smtClean="0">
                <a:latin typeface="Aharoni" pitchFamily="2" charset="-79"/>
                <a:cs typeface="Aharoni" pitchFamily="2" charset="-79"/>
              </a:rPr>
              <a:t>Avoids </a:t>
            </a:r>
            <a:r>
              <a:rPr lang="en-US" dirty="0">
                <a:latin typeface="Aharoni" pitchFamily="2" charset="-79"/>
                <a:cs typeface="Aharoni" pitchFamily="2" charset="-79"/>
              </a:rPr>
              <a:t>conflict from any group, atheist or Christian alike.  </a:t>
            </a:r>
          </a:p>
          <a:p>
            <a:pPr marL="0" indent="0">
              <a:buNone/>
            </a:pPr>
            <a:endParaRPr lang="en-US" dirty="0"/>
          </a:p>
        </p:txBody>
      </p:sp>
      <p:pic>
        <p:nvPicPr>
          <p:cNvPr id="6" name="Picture 5" descr="C:\Users\La\Desktop\ESU\801 Spring 2013\images.jpg"/>
          <p:cNvPicPr/>
          <p:nvPr/>
        </p:nvPicPr>
        <p:blipFill>
          <a:blip r:embed="rId2">
            <a:extLst>
              <a:ext uri="{28A0092B-C50C-407E-A947-70E740481C1C}">
                <a14:useLocalDpi xmlns:a14="http://schemas.microsoft.com/office/drawing/2010/main" val="0"/>
              </a:ext>
            </a:extLst>
          </a:blip>
          <a:srcRect/>
          <a:stretch>
            <a:fillRect/>
          </a:stretch>
        </p:blipFill>
        <p:spPr bwMode="auto">
          <a:xfrm>
            <a:off x="990600" y="3733800"/>
            <a:ext cx="2514600" cy="2759439"/>
          </a:xfrm>
          <a:prstGeom prst="rect">
            <a:avLst/>
          </a:prstGeom>
          <a:noFill/>
          <a:ln>
            <a:solidFill>
              <a:schemeClr val="tx1"/>
            </a:solidFill>
          </a:ln>
        </p:spPr>
      </p:pic>
      <p:sp>
        <p:nvSpPr>
          <p:cNvPr id="3" name="Rectangle 2"/>
          <p:cNvSpPr/>
          <p:nvPr/>
        </p:nvSpPr>
        <p:spPr>
          <a:xfrm>
            <a:off x="1066800" y="5969913"/>
            <a:ext cx="2667000" cy="430887"/>
          </a:xfrm>
          <a:prstGeom prst="rect">
            <a:avLst/>
          </a:prstGeom>
        </p:spPr>
        <p:txBody>
          <a:bodyPr wrap="square">
            <a:spAutoFit/>
          </a:bodyPr>
          <a:lstStyle/>
          <a:p>
            <a:r>
              <a:rPr lang="en-US" sz="1100" dirty="0">
                <a:solidFill>
                  <a:schemeClr val="bg1"/>
                </a:solidFill>
                <a:effectLst>
                  <a:outerShdw blurRad="63500" dir="3600000" algn="tl">
                    <a:srgbClr val="000000">
                      <a:alpha val="70000"/>
                    </a:srgbClr>
                  </a:outerShdw>
                </a:effectLst>
                <a:latin typeface="Kristen ITC" pitchFamily="66" charset="0"/>
              </a:rPr>
              <a:t>Jesus Walks with the </a:t>
            </a:r>
            <a:r>
              <a:rPr lang="en-US" sz="1100" dirty="0" smtClean="0">
                <a:solidFill>
                  <a:schemeClr val="bg1"/>
                </a:solidFill>
                <a:effectLst>
                  <a:outerShdw blurRad="63500" dir="3600000" algn="tl">
                    <a:srgbClr val="000000">
                      <a:alpha val="70000"/>
                    </a:srgbClr>
                  </a:outerShdw>
                </a:effectLst>
                <a:latin typeface="Kristen ITC" pitchFamily="66" charset="0"/>
              </a:rPr>
              <a:t>Dinosaurs</a:t>
            </a:r>
            <a:endParaRPr lang="en-US" sz="1100" dirty="0">
              <a:solidFill>
                <a:schemeClr val="bg1"/>
              </a:solidFill>
              <a:latin typeface="Kristen ITC" pitchFamily="66" charset="0"/>
            </a:endParaRPr>
          </a:p>
          <a:p>
            <a:r>
              <a:rPr lang="en-US" sz="1100" dirty="0">
                <a:solidFill>
                  <a:schemeClr val="bg1"/>
                </a:solidFill>
                <a:effectLst>
                  <a:outerShdw blurRad="63500" dir="3600000" algn="tl">
                    <a:srgbClr val="000000">
                      <a:alpha val="70000"/>
                    </a:srgbClr>
                  </a:outerShdw>
                </a:effectLst>
                <a:latin typeface="Kristen ITC" pitchFamily="66" charset="0"/>
              </a:rPr>
              <a:t> </a:t>
            </a:r>
            <a:r>
              <a:rPr lang="en-US" sz="1100" dirty="0" smtClean="0">
                <a:solidFill>
                  <a:schemeClr val="bg1"/>
                </a:solidFill>
                <a:effectLst>
                  <a:outerShdw blurRad="63500" dir="3600000" algn="tl">
                    <a:srgbClr val="000000">
                      <a:alpha val="70000"/>
                    </a:srgbClr>
                  </a:outerShdw>
                </a:effectLst>
                <a:latin typeface="Kristen ITC" pitchFamily="66" charset="0"/>
              </a:rPr>
              <a:t>              by </a:t>
            </a:r>
            <a:r>
              <a:rPr lang="en-US" sz="1100" dirty="0">
                <a:solidFill>
                  <a:schemeClr val="bg1"/>
                </a:solidFill>
                <a:effectLst>
                  <a:outerShdw blurRad="63500" dir="3600000" algn="tl">
                    <a:srgbClr val="000000">
                      <a:alpha val="70000"/>
                    </a:srgbClr>
                  </a:outerShdw>
                </a:effectLst>
                <a:latin typeface="Kristen ITC" pitchFamily="66" charset="0"/>
              </a:rPr>
              <a:t>John </a:t>
            </a:r>
            <a:r>
              <a:rPr lang="en-US" sz="1100" dirty="0" err="1">
                <a:solidFill>
                  <a:schemeClr val="bg1"/>
                </a:solidFill>
                <a:effectLst>
                  <a:outerShdw blurRad="63500" dir="3600000" algn="tl">
                    <a:srgbClr val="000000">
                      <a:alpha val="70000"/>
                    </a:srgbClr>
                  </a:outerShdw>
                </a:effectLst>
                <a:latin typeface="Kristen ITC" pitchFamily="66" charset="0"/>
              </a:rPr>
              <a:t>Quackenbush</a:t>
            </a:r>
            <a:endParaRPr lang="en-US" sz="1100" dirty="0">
              <a:solidFill>
                <a:schemeClr val="bg1"/>
              </a:solidFill>
              <a:latin typeface="Kristen ITC" pitchFamily="66" charset="0"/>
            </a:endParaRPr>
          </a:p>
        </p:txBody>
      </p:sp>
      <p:pic>
        <p:nvPicPr>
          <p:cNvPr id="7" name="Picture 6" descr="C:\Users\La\Desktop\ESU\801 Spring 2013\Jesus riding dinosaur.jpg"/>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744731"/>
            <a:ext cx="2667000" cy="2808469"/>
          </a:xfrm>
          <a:prstGeom prst="rect">
            <a:avLst/>
          </a:prstGeom>
          <a:noFill/>
          <a:ln>
            <a:solidFill>
              <a:schemeClr val="tx1"/>
            </a:solidFill>
          </a:ln>
        </p:spPr>
      </p:pic>
      <p:sp>
        <p:nvSpPr>
          <p:cNvPr id="8" name="Rectangle 7"/>
          <p:cNvSpPr/>
          <p:nvPr/>
        </p:nvSpPr>
        <p:spPr>
          <a:xfrm>
            <a:off x="5159829" y="6119551"/>
            <a:ext cx="2688771" cy="430887"/>
          </a:xfrm>
          <a:prstGeom prst="rect">
            <a:avLst/>
          </a:prstGeom>
        </p:spPr>
        <p:txBody>
          <a:bodyPr wrap="square">
            <a:spAutoFit/>
          </a:bodyPr>
          <a:lstStyle/>
          <a:p>
            <a:r>
              <a:rPr lang="en-US" sz="1100" smtClean="0">
                <a:solidFill>
                  <a:schemeClr val="bg1"/>
                </a:solidFill>
                <a:latin typeface="Times New Roman" pitchFamily="18" charset="0"/>
                <a:cs typeface="Times New Roman" pitchFamily="18" charset="0"/>
              </a:rPr>
              <a:t>Dino </a:t>
            </a:r>
            <a:r>
              <a:rPr lang="en-US" sz="1100" dirty="0">
                <a:solidFill>
                  <a:schemeClr val="bg1"/>
                </a:solidFill>
                <a:latin typeface="Times New Roman" pitchFamily="18" charset="0"/>
                <a:cs typeface="Times New Roman" pitchFamily="18" charset="0"/>
              </a:rPr>
              <a:t>grew and grew. Soon, he and </a:t>
            </a:r>
            <a:endParaRPr lang="en-US" sz="1100" dirty="0" smtClean="0">
              <a:solidFill>
                <a:schemeClr val="bg1"/>
              </a:solidFill>
              <a:latin typeface="Times New Roman" pitchFamily="18" charset="0"/>
              <a:cs typeface="Times New Roman" pitchFamily="18" charset="0"/>
            </a:endParaRPr>
          </a:p>
          <a:p>
            <a:r>
              <a:rPr lang="en-US" sz="1100" dirty="0" smtClean="0">
                <a:solidFill>
                  <a:schemeClr val="bg1"/>
                </a:solidFill>
                <a:latin typeface="Times New Roman" pitchFamily="18" charset="0"/>
                <a:cs typeface="Times New Roman" pitchFamily="18" charset="0"/>
              </a:rPr>
              <a:t>Jesus </a:t>
            </a:r>
            <a:r>
              <a:rPr lang="en-US" sz="1100" dirty="0">
                <a:solidFill>
                  <a:schemeClr val="bg1"/>
                </a:solidFill>
                <a:latin typeface="Times New Roman" pitchFamily="18" charset="0"/>
                <a:cs typeface="Times New Roman" pitchFamily="18" charset="0"/>
              </a:rPr>
              <a:t>would go riding every day.</a:t>
            </a:r>
          </a:p>
        </p:txBody>
      </p:sp>
    </p:spTree>
    <p:extLst>
      <p:ext uri="{BB962C8B-B14F-4D97-AF65-F5344CB8AC3E}">
        <p14:creationId xmlns:p14="http://schemas.microsoft.com/office/powerpoint/2010/main" val="375217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normAutofit fontScale="90000"/>
          </a:bodyPr>
          <a:lstStyle/>
          <a:p>
            <a:r>
              <a:rPr lang="en-US" sz="3600" dirty="0" smtClean="0">
                <a:latin typeface="Aharoni" pitchFamily="2" charset="-79"/>
                <a:cs typeface="Aharoni" pitchFamily="2" charset="-79"/>
              </a:rPr>
              <a:t>Severson’s Principles of Information Ethics</a:t>
            </a:r>
            <a:endParaRPr lang="en-US" sz="3600" dirty="0">
              <a:latin typeface="Aharoni" pitchFamily="2" charset="-79"/>
              <a:cs typeface="Aharoni" pitchFamily="2" charset="-79"/>
            </a:endParaRPr>
          </a:p>
        </p:txBody>
      </p:sp>
      <p:sp>
        <p:nvSpPr>
          <p:cNvPr id="5" name="Content Placeholder 4"/>
          <p:cNvSpPr>
            <a:spLocks noGrp="1"/>
          </p:cNvSpPr>
          <p:nvPr>
            <p:ph idx="1"/>
          </p:nvPr>
        </p:nvSpPr>
        <p:spPr>
          <a:xfrm>
            <a:off x="457200" y="1219200"/>
            <a:ext cx="8229600" cy="5257800"/>
          </a:xfrm>
        </p:spPr>
        <p:txBody>
          <a:bodyPr>
            <a:normAutofit fontScale="70000" lnSpcReduction="20000"/>
          </a:bodyPr>
          <a:lstStyle/>
          <a:p>
            <a:r>
              <a:rPr lang="en-US" b="1" u="sng" dirty="0" smtClean="0">
                <a:latin typeface="Aharoni" pitchFamily="2" charset="-79"/>
                <a:cs typeface="Aharoni" pitchFamily="2" charset="-79"/>
              </a:rPr>
              <a:t>Respect for intellectual property</a:t>
            </a:r>
            <a:r>
              <a:rPr lang="en-US" dirty="0" smtClean="0">
                <a:latin typeface="Aharoni" pitchFamily="2" charset="-79"/>
                <a:cs typeface="Aharoni" pitchFamily="2" charset="-79"/>
              </a:rPr>
              <a:t>:  The patron made a reasonable request as he did not want the book removed; he just wanted it relocated because he believed the content was fiction.</a:t>
            </a:r>
          </a:p>
          <a:p>
            <a:pPr marL="0" indent="0">
              <a:buNone/>
            </a:pPr>
            <a:endParaRPr lang="en-US" dirty="0" smtClean="0">
              <a:latin typeface="Aharoni" pitchFamily="2" charset="-79"/>
              <a:cs typeface="Aharoni" pitchFamily="2" charset="-79"/>
            </a:endParaRPr>
          </a:p>
          <a:p>
            <a:r>
              <a:rPr lang="en-US" b="1" u="sng" dirty="0" smtClean="0">
                <a:latin typeface="Aharoni" pitchFamily="2" charset="-79"/>
                <a:cs typeface="Aharoni" pitchFamily="2" charset="-79"/>
              </a:rPr>
              <a:t>Respect for privacy</a:t>
            </a:r>
            <a:r>
              <a:rPr lang="en-US" u="sng" dirty="0" smtClean="0">
                <a:latin typeface="Aharoni" pitchFamily="2" charset="-79"/>
                <a:cs typeface="Aharoni" pitchFamily="2" charset="-79"/>
              </a:rPr>
              <a:t>:  </a:t>
            </a:r>
            <a:r>
              <a:rPr lang="en-US" dirty="0" smtClean="0">
                <a:latin typeface="Aharoni" pitchFamily="2" charset="-79"/>
                <a:cs typeface="Aharoni" pitchFamily="2" charset="-79"/>
              </a:rPr>
              <a:t>Although the potential for discrimination based on religious beliefs existed, neither the patron nor the librarian acted on it.</a:t>
            </a:r>
          </a:p>
          <a:p>
            <a:pPr marL="0" indent="0">
              <a:buNone/>
            </a:pPr>
            <a:endParaRPr lang="en-US" dirty="0" smtClean="0">
              <a:latin typeface="Aharoni" pitchFamily="2" charset="-79"/>
              <a:cs typeface="Aharoni" pitchFamily="2" charset="-79"/>
            </a:endParaRPr>
          </a:p>
          <a:p>
            <a:r>
              <a:rPr lang="en-US" b="1" u="sng" dirty="0" smtClean="0">
                <a:latin typeface="Aharoni" pitchFamily="2" charset="-79"/>
                <a:cs typeface="Aharoni" pitchFamily="2" charset="-79"/>
              </a:rPr>
              <a:t>Fair representation</a:t>
            </a:r>
            <a:r>
              <a:rPr lang="en-US" u="sng" dirty="0" smtClean="0">
                <a:latin typeface="Aharoni" pitchFamily="2" charset="-79"/>
                <a:cs typeface="Aharoni" pitchFamily="2" charset="-79"/>
              </a:rPr>
              <a:t>:  </a:t>
            </a:r>
            <a:r>
              <a:rPr lang="en-US" dirty="0" smtClean="0">
                <a:latin typeface="Aharoni" pitchFamily="2" charset="-79"/>
                <a:cs typeface="Aharoni" pitchFamily="2" charset="-79"/>
              </a:rPr>
              <a:t>The patron asked to have the book moved. The library council met and voted.  The end result was a fair compromise with the book moved to the religious area.</a:t>
            </a:r>
          </a:p>
          <a:p>
            <a:pPr marL="0" indent="0">
              <a:buNone/>
            </a:pPr>
            <a:endParaRPr lang="en-US" dirty="0" smtClean="0">
              <a:latin typeface="Aharoni" pitchFamily="2" charset="-79"/>
              <a:cs typeface="Aharoni" pitchFamily="2" charset="-79"/>
            </a:endParaRPr>
          </a:p>
          <a:p>
            <a:r>
              <a:rPr lang="en-US" u="sng" dirty="0" err="1" smtClean="0">
                <a:latin typeface="Aharoni" pitchFamily="2" charset="-79"/>
                <a:cs typeface="Aharoni" pitchFamily="2" charset="-79"/>
              </a:rPr>
              <a:t>Nonmaleficience</a:t>
            </a:r>
            <a:r>
              <a:rPr lang="en-US" u="sng" dirty="0" smtClean="0">
                <a:latin typeface="Aharoni" pitchFamily="2" charset="-79"/>
                <a:cs typeface="Aharoni" pitchFamily="2" charset="-79"/>
              </a:rPr>
              <a:t>: </a:t>
            </a:r>
            <a:r>
              <a:rPr lang="en-US" dirty="0" smtClean="0">
                <a:latin typeface="Aharoni" pitchFamily="2" charset="-79"/>
                <a:cs typeface="Aharoni" pitchFamily="2" charset="-79"/>
              </a:rPr>
              <a:t>Section </a:t>
            </a:r>
            <a:r>
              <a:rPr lang="en-US" dirty="0">
                <a:latin typeface="Aharoni" pitchFamily="2" charset="-79"/>
                <a:cs typeface="Aharoni" pitchFamily="2" charset="-79"/>
              </a:rPr>
              <a:t>2 </a:t>
            </a:r>
            <a:r>
              <a:rPr lang="en-US" dirty="0" smtClean="0">
                <a:latin typeface="Aharoni" pitchFamily="2" charset="-79"/>
                <a:cs typeface="Aharoni" pitchFamily="2" charset="-79"/>
              </a:rPr>
              <a:t>of the American </a:t>
            </a:r>
            <a:r>
              <a:rPr lang="en-US" dirty="0">
                <a:latin typeface="Aharoni" pitchFamily="2" charset="-79"/>
                <a:cs typeface="Aharoni" pitchFamily="2" charset="-79"/>
              </a:rPr>
              <a:t>Library Association’s Library Bill of </a:t>
            </a:r>
            <a:r>
              <a:rPr lang="en-US" dirty="0" smtClean="0">
                <a:latin typeface="Aharoni" pitchFamily="2" charset="-79"/>
                <a:cs typeface="Aharoni" pitchFamily="2" charset="-79"/>
              </a:rPr>
              <a:t>Rights states </a:t>
            </a:r>
            <a:r>
              <a:rPr lang="en-US" dirty="0">
                <a:latin typeface="Aharoni" pitchFamily="2" charset="-79"/>
                <a:cs typeface="Aharoni" pitchFamily="2" charset="-79"/>
              </a:rPr>
              <a:t>that “materials should not be proscribed or removed because of partisan or doctrinal approval” (ALA, 1980). </a:t>
            </a:r>
            <a:r>
              <a:rPr lang="en-US" dirty="0" smtClean="0">
                <a:latin typeface="Aharoni" pitchFamily="2" charset="-79"/>
                <a:cs typeface="Aharoni" pitchFamily="2" charset="-79"/>
              </a:rPr>
              <a:t>Because the book remains in the library, it is still available for those who wish to read it and does not fall into categories in which other materials are banned, including “</a:t>
            </a:r>
            <a:r>
              <a:rPr lang="en-US" dirty="0">
                <a:latin typeface="Aharoni" pitchFamily="2" charset="-79"/>
                <a:cs typeface="Aharoni" pitchFamily="2" charset="-79"/>
              </a:rPr>
              <a:t>anti-ethnic, insensitivity, racism, sexism, homosexuality, nudity, sex education, sexually explicit, antifamily, offensive language, political viewpoint, religious viewpoint, unsuited to age group, abortion, drugs, occult/Satanism, suicide, violence, or inaccurate” information (</a:t>
            </a:r>
            <a:r>
              <a:rPr lang="en-US" dirty="0" err="1">
                <a:latin typeface="Aharoni" pitchFamily="2" charset="-79"/>
                <a:cs typeface="Aharoni" pitchFamily="2" charset="-79"/>
              </a:rPr>
              <a:t>Chelton</a:t>
            </a:r>
            <a:r>
              <a:rPr lang="en-US" dirty="0">
                <a:latin typeface="Aharoni" pitchFamily="2" charset="-79"/>
                <a:cs typeface="Aharoni" pitchFamily="2" charset="-79"/>
              </a:rPr>
              <a:t>, p. 5724).</a:t>
            </a:r>
            <a:endParaRPr lang="en-US" dirty="0" smtClean="0">
              <a:solidFill>
                <a:srgbClr val="FF0000"/>
              </a:solidFill>
              <a:latin typeface="Aharoni" pitchFamily="2" charset="-79"/>
              <a:cs typeface="Aharoni" pitchFamily="2" charset="-79"/>
            </a:endParaRPr>
          </a:p>
          <a:p>
            <a:endParaRPr lang="en-US" dirty="0"/>
          </a:p>
        </p:txBody>
      </p:sp>
      <p:pic>
        <p:nvPicPr>
          <p:cNvPr id="4" name="Picture 3" descr="C:\Users\Marci\AppData\Local\Microsoft\Windows\Temporary Internet Files\Content.IE5\FTQZKT3P\MC90011355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943600"/>
            <a:ext cx="1447416" cy="5795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Marci\AppData\Local\Microsoft\Windows\Temporary Internet Files\Content.IE5\QQHO0RJ2\MC90002051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5781605"/>
            <a:ext cx="1447800" cy="803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839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latin typeface="Aharoni" pitchFamily="2" charset="-79"/>
                <a:cs typeface="Aharoni" pitchFamily="2" charset="-79"/>
              </a:rPr>
              <a:t>Step 4: Test your solution: Will it stand up to public scrutiny?</a:t>
            </a:r>
            <a:endParaRPr lang="en-US" dirty="0">
              <a:latin typeface="Aharoni" pitchFamily="2" charset="-79"/>
              <a:cs typeface="Aharoni" pitchFamily="2" charset="-79"/>
            </a:endParaRPr>
          </a:p>
        </p:txBody>
      </p:sp>
      <p:sp>
        <p:nvSpPr>
          <p:cNvPr id="5" name="Content Placeholder 4"/>
          <p:cNvSpPr>
            <a:spLocks noGrp="1"/>
          </p:cNvSpPr>
          <p:nvPr>
            <p:ph idx="1"/>
          </p:nvPr>
        </p:nvSpPr>
        <p:spPr/>
        <p:txBody>
          <a:bodyPr>
            <a:normAutofit/>
          </a:bodyPr>
          <a:lstStyle/>
          <a:p>
            <a:r>
              <a:rPr lang="en-US" dirty="0">
                <a:latin typeface="Aharoni" pitchFamily="2" charset="-79"/>
                <a:cs typeface="Aharoni" pitchFamily="2" charset="-79"/>
              </a:rPr>
              <a:t>T</a:t>
            </a:r>
            <a:r>
              <a:rPr lang="en-US" dirty="0" smtClean="0">
                <a:latin typeface="Aharoni" pitchFamily="2" charset="-79"/>
                <a:cs typeface="Aharoni" pitchFamily="2" charset="-79"/>
              </a:rPr>
              <a:t>he </a:t>
            </a:r>
            <a:r>
              <a:rPr lang="en-US" dirty="0">
                <a:latin typeface="Aharoni" pitchFamily="2" charset="-79"/>
                <a:cs typeface="Aharoni" pitchFamily="2" charset="-79"/>
              </a:rPr>
              <a:t>move insured that the library would not have to make a decision about the issues at stake:  creationism versus evolution and the ultimate fallout that could occur from patrons on both side of the issue</a:t>
            </a:r>
            <a:r>
              <a:rPr lang="en-US" dirty="0" smtClean="0">
                <a:latin typeface="Aharoni" pitchFamily="2" charset="-79"/>
                <a:cs typeface="Aharoni" pitchFamily="2" charset="-79"/>
              </a:rPr>
              <a:t>.</a:t>
            </a:r>
          </a:p>
          <a:p>
            <a:r>
              <a:rPr lang="en-US" dirty="0" smtClean="0">
                <a:latin typeface="Aharoni" pitchFamily="2" charset="-79"/>
                <a:cs typeface="Aharoni" pitchFamily="2" charset="-79"/>
              </a:rPr>
              <a:t>The book was not removed; therefore, intellectual freedom was not violated.</a:t>
            </a:r>
            <a:endParaRPr lang="en-US" dirty="0">
              <a:latin typeface="Aharoni" pitchFamily="2" charset="-79"/>
              <a:cs typeface="Aharoni" pitchFamily="2" charset="-79"/>
            </a:endParaRPr>
          </a:p>
        </p:txBody>
      </p:sp>
      <p:pic>
        <p:nvPicPr>
          <p:cNvPr id="4" name="Picture 3" descr="C:\Users\Marci\AppData\Local\Microsoft\Windows\Temporary Internet Files\Content.IE5\FTQZKT3P\MC90011355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 y="5715000"/>
            <a:ext cx="2018339" cy="8081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Marci\AppData\Local\Microsoft\Windows\Temporary Internet Files\Content.IE5\QQHO0RJ2\MC90002051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5485431"/>
            <a:ext cx="1981200" cy="1100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355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haroni" pitchFamily="2" charset="-79"/>
                <a:cs typeface="Aharoni" pitchFamily="2" charset="-79"/>
              </a:rPr>
              <a:t>References</a:t>
            </a:r>
            <a:endParaRPr lang="en-US" dirty="0">
              <a:latin typeface="Aharoni" pitchFamily="2" charset="-79"/>
              <a:cs typeface="Aharoni" pitchFamily="2" charset="-79"/>
            </a:endParaRPr>
          </a:p>
        </p:txBody>
      </p:sp>
      <p:sp>
        <p:nvSpPr>
          <p:cNvPr id="3" name="Content Placeholder 2"/>
          <p:cNvSpPr>
            <a:spLocks noGrp="1"/>
          </p:cNvSpPr>
          <p:nvPr>
            <p:ph idx="1"/>
          </p:nvPr>
        </p:nvSpPr>
        <p:spPr>
          <a:xfrm>
            <a:off x="838200" y="1600201"/>
            <a:ext cx="7467600" cy="4114800"/>
          </a:xfrm>
        </p:spPr>
        <p:txBody>
          <a:bodyPr>
            <a:normAutofit fontScale="85000" lnSpcReduction="20000"/>
          </a:bodyPr>
          <a:lstStyle/>
          <a:p>
            <a:r>
              <a:rPr lang="en-US" dirty="0" smtClean="0">
                <a:latin typeface="Aharoni" pitchFamily="2" charset="-79"/>
                <a:cs typeface="Aharoni" pitchFamily="2" charset="-79"/>
              </a:rPr>
              <a:t>Buchanan, E.A. &amp; Henderson, K.A. (2009).  </a:t>
            </a:r>
            <a:r>
              <a:rPr lang="en-US" i="1" dirty="0" smtClean="0">
                <a:latin typeface="Aharoni" pitchFamily="2" charset="-79"/>
                <a:cs typeface="Aharoni" pitchFamily="2" charset="-79"/>
              </a:rPr>
              <a:t>Case studies in library and information science ethics.</a:t>
            </a:r>
            <a:r>
              <a:rPr lang="en-US" dirty="0" smtClean="0">
                <a:latin typeface="Aharoni" pitchFamily="2" charset="-79"/>
                <a:cs typeface="Aharoni" pitchFamily="2" charset="-79"/>
              </a:rPr>
              <a:t>  Jefferson, NC: McFarland.</a:t>
            </a:r>
          </a:p>
          <a:p>
            <a:r>
              <a:rPr lang="en-US" dirty="0" err="1" smtClean="0">
                <a:latin typeface="Aharoni" pitchFamily="2" charset="-79"/>
                <a:cs typeface="Aharoni" pitchFamily="2" charset="-79"/>
              </a:rPr>
              <a:t>Chelton</a:t>
            </a:r>
            <a:r>
              <a:rPr lang="en-US" dirty="0">
                <a:latin typeface="Aharoni" pitchFamily="2" charset="-79"/>
                <a:cs typeface="Aharoni" pitchFamily="2" charset="-79"/>
              </a:rPr>
              <a:t>, M.K. (2009).  Young adult services in libraries.  In </a:t>
            </a:r>
            <a:r>
              <a:rPr lang="en-US" i="1" dirty="0">
                <a:latin typeface="Aharoni" pitchFamily="2" charset="-79"/>
                <a:cs typeface="Aharoni" pitchFamily="2" charset="-79"/>
              </a:rPr>
              <a:t>Encyclopedia of Library and Information Sciences</a:t>
            </a:r>
            <a:r>
              <a:rPr lang="en-US" dirty="0">
                <a:latin typeface="Aharoni" pitchFamily="2" charset="-79"/>
                <a:cs typeface="Aharoni" pitchFamily="2" charset="-79"/>
              </a:rPr>
              <a:t>.  (3</a:t>
            </a:r>
            <a:r>
              <a:rPr lang="en-US" baseline="30000" dirty="0">
                <a:latin typeface="Aharoni" pitchFamily="2" charset="-79"/>
                <a:cs typeface="Aharoni" pitchFamily="2" charset="-79"/>
              </a:rPr>
              <a:t>rd</a:t>
            </a:r>
            <a:r>
              <a:rPr lang="en-US" dirty="0">
                <a:latin typeface="Aharoni" pitchFamily="2" charset="-79"/>
                <a:cs typeface="Aharoni" pitchFamily="2" charset="-79"/>
              </a:rPr>
              <a:t> ed.).  New York:  Taylor and Francis, 5719-5727.  Retrieved from </a:t>
            </a:r>
            <a:r>
              <a:rPr lang="en-US" dirty="0">
                <a:latin typeface="Aharoni" pitchFamily="2" charset="-79"/>
                <a:cs typeface="Aharoni" pitchFamily="2" charset="-79"/>
                <a:hlinkClick r:id="rId2"/>
              </a:rPr>
              <a:t>http://</a:t>
            </a:r>
            <a:r>
              <a:rPr lang="en-US" dirty="0" smtClean="0">
                <a:latin typeface="Aharoni" pitchFamily="2" charset="-79"/>
                <a:cs typeface="Aharoni" pitchFamily="2" charset="-79"/>
                <a:hlinkClick r:id="rId2"/>
              </a:rPr>
              <a:t>0-www.tandfonline.com.www.whitelib.emporia.edu/doi/book/10.1081/E-ELIS3</a:t>
            </a:r>
            <a:r>
              <a:rPr lang="en-US" dirty="0">
                <a:latin typeface="Aharoni" pitchFamily="2" charset="-79"/>
                <a:cs typeface="Aharoni" pitchFamily="2" charset="-79"/>
              </a:rPr>
              <a:t> </a:t>
            </a:r>
            <a:endParaRPr lang="en-US" dirty="0" smtClean="0">
              <a:latin typeface="Aharoni" pitchFamily="2" charset="-79"/>
              <a:cs typeface="Aharoni" pitchFamily="2" charset="-79"/>
            </a:endParaRPr>
          </a:p>
          <a:p>
            <a:r>
              <a:rPr lang="en-US" dirty="0" smtClean="0">
                <a:latin typeface="Aharoni" pitchFamily="2" charset="-79"/>
                <a:cs typeface="Aharoni" pitchFamily="2" charset="-79"/>
              </a:rPr>
              <a:t>Dow, M. J.  (2008).  Teaching ethical behavior in the global world of information and the new AASL standards.  </a:t>
            </a:r>
            <a:r>
              <a:rPr lang="en-US" i="1" dirty="0" smtClean="0">
                <a:latin typeface="Aharoni" pitchFamily="2" charset="-79"/>
                <a:cs typeface="Aharoni" pitchFamily="2" charset="-79"/>
              </a:rPr>
              <a:t>School Library Media Activities Monthly,</a:t>
            </a:r>
            <a:r>
              <a:rPr lang="en-US" dirty="0" smtClean="0">
                <a:latin typeface="Aharoni" pitchFamily="2" charset="-79"/>
                <a:cs typeface="Aharoni" pitchFamily="2" charset="-79"/>
              </a:rPr>
              <a:t> </a:t>
            </a:r>
            <a:r>
              <a:rPr lang="en-US" i="1" dirty="0" smtClean="0">
                <a:latin typeface="Aharoni" pitchFamily="2" charset="-79"/>
                <a:cs typeface="Aharoni" pitchFamily="2" charset="-79"/>
              </a:rPr>
              <a:t>25</a:t>
            </a:r>
            <a:r>
              <a:rPr lang="en-US" dirty="0" smtClean="0">
                <a:latin typeface="Aharoni" pitchFamily="2" charset="-79"/>
                <a:cs typeface="Aharoni" pitchFamily="2" charset="-79"/>
              </a:rPr>
              <a:t>(4), 49-52.</a:t>
            </a:r>
            <a:endParaRPr lang="en-US" dirty="0">
              <a:latin typeface="Aharoni" pitchFamily="2" charset="-79"/>
              <a:cs typeface="Aharoni" pitchFamily="2" charset="-79"/>
            </a:endParaRPr>
          </a:p>
          <a:p>
            <a:r>
              <a:rPr lang="en-US" i="1" dirty="0">
                <a:latin typeface="Aharoni" pitchFamily="2" charset="-79"/>
                <a:cs typeface="Aharoni" pitchFamily="2" charset="-79"/>
              </a:rPr>
              <a:t>Library Bill of Rights</a:t>
            </a:r>
            <a:r>
              <a:rPr lang="en-US" dirty="0">
                <a:latin typeface="Aharoni" pitchFamily="2" charset="-79"/>
                <a:cs typeface="Aharoni" pitchFamily="2" charset="-79"/>
              </a:rPr>
              <a:t>. (1980, January 23). Retrieved from American Library Association: http://www.ala.org/advocacy/intfreedom/librarybill</a:t>
            </a:r>
          </a:p>
          <a:p>
            <a:endParaRPr lang="en-US" dirty="0"/>
          </a:p>
        </p:txBody>
      </p:sp>
      <p:pic>
        <p:nvPicPr>
          <p:cNvPr id="4" name="Picture 3" descr="C:\Users\Marci\AppData\Local\Microsoft\Windows\Temporary Internet Files\Content.IE5\FTQZKT3P\MC90011355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 y="5715000"/>
            <a:ext cx="2018339" cy="8081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Marci\AppData\Local\Microsoft\Windows\Temporary Internet Files\Content.IE5\QQHO0RJ2\MC90002051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5485431"/>
            <a:ext cx="1981200" cy="1100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154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TC101790492[[fn=Sketchbook]]</Template>
  <TotalTime>215</TotalTime>
  <Words>680</Words>
  <Application>Microsoft Office PowerPoint</Application>
  <PresentationFormat>On-screen Show (4:3)</PresentationFormat>
  <Paragraphs>48</Paragraphs>
  <Slides>8</Slides>
  <Notes>2</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Sketchbook</vt:lpstr>
      <vt:lpstr>Intellectual Freedom 2.6</vt:lpstr>
      <vt:lpstr>Case Study Overview</vt:lpstr>
      <vt:lpstr>Step 1:  Get the Facts Straight</vt:lpstr>
      <vt:lpstr>Step 2:  Identify the Moral Dilemma</vt:lpstr>
      <vt:lpstr>Step 3: Evaluate the moral dilemma using the principles of information ethics to decide which side has more ethical support.</vt:lpstr>
      <vt:lpstr>Severson’s Principles of Information Ethics</vt:lpstr>
      <vt:lpstr>Step 4: Test your solution: Will it stand up to public scrutiny?</vt:lpstr>
      <vt:lpstr>References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Intellectual Freedom 2.6</dc:title>
  <dc:creator>Marc</dc:creator>
  <cp:lastModifiedBy>Marci</cp:lastModifiedBy>
  <cp:revision>13</cp:revision>
  <dcterms:created xsi:type="dcterms:W3CDTF">2013-03-17T22:27:24Z</dcterms:created>
  <dcterms:modified xsi:type="dcterms:W3CDTF">2013-04-01T23:49:45Z</dcterms:modified>
</cp:coreProperties>
</file>